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slides/slide27.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35.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34.xml" ContentType="application/vnd.openxmlformats-officedocument.presentationml.notesSlide+xml"/>
  <Override PartName="/ppt/notesSlides/notesSlide4.xml" ContentType="application/vnd.openxmlformats-officedocument.presentationml.notes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24.xml" ContentType="application/vnd.openxmlformats-officedocument.presentationml.notesSlide+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7"/>
  </p:notesMasterIdLst>
  <p:sldIdLst>
    <p:sldId id="294" r:id="rId2"/>
    <p:sldId id="292" r:id="rId3"/>
    <p:sldId id="293" r:id="rId4"/>
    <p:sldId id="256" r:id="rId5"/>
    <p:sldId id="281" r:id="rId6"/>
    <p:sldId id="282" r:id="rId7"/>
    <p:sldId id="265" r:id="rId8"/>
    <p:sldId id="268" r:id="rId9"/>
    <p:sldId id="267" r:id="rId10"/>
    <p:sldId id="266" r:id="rId11"/>
    <p:sldId id="289" r:id="rId12"/>
    <p:sldId id="269" r:id="rId13"/>
    <p:sldId id="258" r:id="rId14"/>
    <p:sldId id="260" r:id="rId15"/>
    <p:sldId id="262" r:id="rId16"/>
    <p:sldId id="283" r:id="rId17"/>
    <p:sldId id="284" r:id="rId18"/>
    <p:sldId id="286" r:id="rId19"/>
    <p:sldId id="261" r:id="rId20"/>
    <p:sldId id="291" r:id="rId21"/>
    <p:sldId id="264" r:id="rId22"/>
    <p:sldId id="263" r:id="rId23"/>
    <p:sldId id="285" r:id="rId24"/>
    <p:sldId id="271" r:id="rId25"/>
    <p:sldId id="272" r:id="rId26"/>
    <p:sldId id="273" r:id="rId27"/>
    <p:sldId id="274" r:id="rId28"/>
    <p:sldId id="290" r:id="rId29"/>
    <p:sldId id="277" r:id="rId30"/>
    <p:sldId id="276" r:id="rId31"/>
    <p:sldId id="278" r:id="rId32"/>
    <p:sldId id="279" r:id="rId33"/>
    <p:sldId id="275" r:id="rId34"/>
    <p:sldId id="288" r:id="rId35"/>
    <p:sldId id="280" r:id="rId36"/>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aximized">
    <p:restoredLeft sz="15620"/>
    <p:restoredTop sz="94660"/>
  </p:normalViewPr>
  <p:slideViewPr>
    <p:cSldViewPr snapToGrid="0" snapToObjects="1">
      <p:cViewPr varScale="1">
        <p:scale>
          <a:sx n="81" d="100"/>
          <a:sy n="81" d="100"/>
        </p:scale>
        <p:origin x="-408" y="-120"/>
      </p:cViewPr>
      <p:guideLst>
        <p:guide orient="horz" pos="2160"/>
        <p:guide pos="2880"/>
      </p:guideLst>
    </p:cSldViewPr>
  </p:slideViewPr>
  <p:notesTextViewPr>
    <p:cViewPr>
      <p:scale>
        <a:sx n="100" d="100"/>
        <a:sy n="100" d="100"/>
      </p:scale>
      <p:origin x="0" y="8"/>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2F298F-A0B6-FC47-A9DF-216DA938F210}" type="datetimeFigureOut">
              <a:rPr lang="fr-FR" smtClean="0"/>
              <a:pPr/>
              <a:t>2/02/16</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FB5819-8508-FC45-9C9F-6357458258BB}" type="slidenum">
              <a:rPr lang="fr-FR" smtClean="0"/>
              <a:pPr/>
              <a:t>‹#›</a:t>
            </a:fld>
            <a:endParaRPr lang="fr-FR"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Are </a:t>
            </a:r>
            <a:r>
              <a:rPr lang="fr-FR" dirty="0" smtClean="0"/>
              <a:t>these sculptures or electric boxes?</a:t>
            </a:r>
            <a:r>
              <a:rPr lang="fr-FR" dirty="0" smtClean="0"/>
              <a:t> They</a:t>
            </a:r>
            <a:r>
              <a:rPr lang="fr-FR" baseline="0" dirty="0" smtClean="0"/>
              <a:t> are at once f</a:t>
            </a:r>
            <a:r>
              <a:rPr lang="fr-FR" dirty="0" smtClean="0"/>
              <a:t>unctional and</a:t>
            </a:r>
            <a:r>
              <a:rPr lang="fr-FR" baseline="0" dirty="0" smtClean="0"/>
              <a:t> yet beautiful. I discovered them while on vacation in Kelowna B.C. at the 3000 block of Tutt Street.</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I am an artist and I visit galleries when I travel. I also studied public art while doing a degree in Fine Arts at Concordia University in Montreal. Tutt </a:t>
            </a:r>
            <a:r>
              <a:rPr lang="fr-FR" baseline="0" dirty="0" smtClean="0"/>
              <a:t>Street Gallery</a:t>
            </a:r>
            <a:r>
              <a:rPr lang="fr-FR" baseline="0" dirty="0" smtClean="0"/>
              <a:t> in Kelowna, B.C. sent </a:t>
            </a:r>
            <a:r>
              <a:rPr lang="fr-FR" baseline="0" dirty="0" smtClean="0"/>
              <a:t>me to the Park’s Administration  to discover why  graphic art was put on electric boxes, garbage cans, recycling containers </a:t>
            </a:r>
            <a:r>
              <a:rPr lang="fr-FR" baseline="0" dirty="0" smtClean="0"/>
              <a:t>etc. I wanted to know </a:t>
            </a:r>
            <a:r>
              <a:rPr lang="fr-FR" baseline="0" dirty="0" smtClean="0"/>
              <a:t>who was the artist or committee that made it happen</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I got in the car and went to meet the man behind the project but I arrived after hours. Later I spoke with him on the phone.</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 It is an ongoing project that started many years ago," the manager of the project told me.</a:t>
            </a:r>
          </a:p>
          <a:p>
            <a:endParaRPr lang="fr-FR" baseline="0" dirty="0" smtClean="0"/>
          </a:p>
          <a:p>
            <a:r>
              <a:rPr lang="fr-FR" dirty="0" smtClean="0"/>
              <a:t>Public</a:t>
            </a:r>
            <a:r>
              <a:rPr lang="fr-FR" baseline="0" dirty="0" smtClean="0"/>
              <a:t> </a:t>
            </a:r>
            <a:r>
              <a:rPr lang="fr-FR" baseline="0" dirty="0" smtClean="0"/>
              <a:t>Works Parks Administration Office</a:t>
            </a:r>
            <a:r>
              <a:rPr lang="fr-FR" dirty="0" smtClean="0"/>
              <a:t> 1359 KLO Rd. Offices</a:t>
            </a:r>
          </a:p>
          <a:p>
            <a:r>
              <a:rPr lang="fr-FR" dirty="0" smtClean="0"/>
              <a:t>open M-F 8 am -3:30 pm.(Offices closed when I arrived)</a:t>
            </a:r>
          </a:p>
          <a:p>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3</a:t>
            </a:fld>
            <a:endParaRPr 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Kelowna is the</a:t>
            </a:r>
            <a:r>
              <a:rPr lang="fr-FR" baseline="0" dirty="0" smtClean="0"/>
              <a:t> second largest city in </a:t>
            </a:r>
            <a:r>
              <a:rPr lang="fr-FR" dirty="0" smtClean="0"/>
              <a:t>British Columbia </a:t>
            </a:r>
            <a:r>
              <a:rPr lang="fr-FR" baseline="0" dirty="0" smtClean="0"/>
              <a:t>after Vancouver. It is spread out beside Okanagan Lake on a plateau in the southern interior of the province.</a:t>
            </a:r>
            <a:r>
              <a:rPr lang="fr-FR" dirty="0" smtClean="0"/>
              <a:t> The public works office wall mural</a:t>
            </a:r>
            <a:r>
              <a:rPr lang="fr-FR" baseline="0" dirty="0" smtClean="0"/>
              <a:t> claims Kelowna is The </a:t>
            </a:r>
            <a:r>
              <a:rPr lang="fr-FR" dirty="0" smtClean="0"/>
              <a:t>Best </a:t>
            </a:r>
            <a:r>
              <a:rPr lang="fr-FR" dirty="0" smtClean="0"/>
              <a:t>Blooming</a:t>
            </a:r>
            <a:r>
              <a:rPr lang="fr-FR" dirty="0" smtClean="0"/>
              <a:t> </a:t>
            </a:r>
            <a:r>
              <a:rPr lang="en-US" noProof="0" dirty="0" smtClean="0"/>
              <a:t>Community</a:t>
            </a:r>
            <a:r>
              <a:rPr lang="fr-FR" baseline="0" noProof="0" dirty="0" smtClean="0"/>
              <a:t>.</a:t>
            </a:r>
            <a:r>
              <a:rPr lang="fr-FR" baseline="0" dirty="0" smtClean="0"/>
              <a:t> Agriculture and Tourism have kept it alive. When once there were less profitable and labour intensive orchards everywhere, now there are hundreds of vineyards around the lake. Along with a unique atmospheric lighting, these give the region the appearance of a southern French landscape.</a:t>
            </a:r>
          </a:p>
          <a:p>
            <a:r>
              <a:rPr lang="fr-FR" dirty="0" smtClean="0"/>
              <a:t>Public Works Office 1359 KLO </a:t>
            </a:r>
            <a:r>
              <a:rPr lang="fr-FR" dirty="0" smtClean="0"/>
              <a:t>Rd, .Kelowna B.C. </a:t>
            </a:r>
          </a:p>
          <a:p>
            <a:r>
              <a:rPr lang="fr-FR" dirty="0" smtClean="0"/>
              <a:t>Offices</a:t>
            </a:r>
            <a:r>
              <a:rPr lang="fr-FR" baseline="0" dirty="0" smtClean="0"/>
              <a:t> </a:t>
            </a:r>
            <a:r>
              <a:rPr lang="fr-FR" dirty="0" smtClean="0"/>
              <a:t>open </a:t>
            </a:r>
            <a:r>
              <a:rPr lang="fr-FR" dirty="0" smtClean="0"/>
              <a:t>M-F 8 am -3:30 pm.</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4</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How unappealing is this "tagging" ? And what about</a:t>
            </a:r>
            <a:r>
              <a:rPr lang="fr-FR" baseline="0" dirty="0" smtClean="0"/>
              <a:t> the electric box? When I spoke with him on the phone, the manager of the public art project, Scott Isfan of the Kelowna  Parks &amp; Recreation  Department said the city was trying to find ways to keep this undesireable type of grafitti off traffic boxes. Later the focus was on these electric boxes. So Kelowna used $50,000 to  hire the Vancouver Premier Graphics Company who does Saputo truck advertising with 3M air release vinyl photos. The wraps keep the city from having to send out grafitti cleaners 15 times a year for each box. To remove grafitti is very costly to taxpayers. So the city worker said over the phone when I interviewed him in the summer of 2012. "We had a city budget for our own city electric company and now we have a bylaw to require the FORTIS company to provide vinyl wraps for their new boxes." </a:t>
            </a:r>
            <a:endParaRPr lang="fr-FR" dirty="0" smtClean="0"/>
          </a:p>
          <a:p>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5</a:t>
            </a:fld>
            <a:endParaRPr 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"I had black and white museum archive photos for traffic boxes", says Isfan, "but I got my fruit packing company idea from the Beautiful BC magazine’s special feature edition of cover pages since 1954. This helped me do the electric boxes and other boxes near buildings and in the parks where most of the vandalism occurs. The designs were best presented in a postcard book at the packing house museum. We measured each box and sent the information to the graphic artists and they were mass produced."  I thought to myself, it appeared Canada Post had the same idea when they added a motif to their mailboxes. </a:t>
            </a:r>
            <a:endParaRPr lang="fr-FR" dirty="0" smtClean="0"/>
          </a:p>
          <a:p>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6</a:t>
            </a:fld>
            <a:endParaRPr lang="fr-F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With a Fuji 'point and shoot' camera and a borrowed vehicle, I </a:t>
            </a:r>
            <a:r>
              <a:rPr lang="fr-FR" dirty="0" smtClean="0"/>
              <a:t>started</a:t>
            </a:r>
            <a:r>
              <a:rPr lang="fr-FR" dirty="0" smtClean="0"/>
              <a:t> a</a:t>
            </a:r>
            <a:r>
              <a:rPr lang="fr-FR" baseline="0" dirty="0" smtClean="0"/>
              <a:t> serious </a:t>
            </a:r>
            <a:r>
              <a:rPr lang="fr-FR" dirty="0" smtClean="0"/>
              <a:t>discovery of Kelowna public art here </a:t>
            </a:r>
            <a:r>
              <a:rPr lang="fr-FR" dirty="0" smtClean="0"/>
              <a:t>at the corner of Raymer and Gordon</a:t>
            </a:r>
            <a:r>
              <a:rPr lang="fr-FR" dirty="0" smtClean="0"/>
              <a:t> Drive</a:t>
            </a:r>
            <a:r>
              <a:rPr lang="fr-FR" baseline="0" dirty="0" smtClean="0"/>
              <a:t> where "greenery" is continued to the street corners.</a:t>
            </a:r>
            <a:r>
              <a:rPr lang="en-US" dirty="0" smtClean="0"/>
              <a:t> When the</a:t>
            </a:r>
            <a:r>
              <a:rPr lang="fr-FR" dirty="0" smtClean="0"/>
              <a:t> city was concerned that the tagging artists might abuse their property, they made their own art</a:t>
            </a:r>
            <a:r>
              <a:rPr lang="fr-FR" baseline="0" dirty="0" smtClean="0"/>
              <a:t>,and  they used this inexpensive graphic art to print on vinyl. It only needs a hairdryer to activate the glue when applying. It keeps electric boxes and generators cool since variation in colour distributes sun along the sides of the boxes. An added bonus -the Okanagan Valley’s history, industry  and landscape are remembered through public art on its street corners. </a:t>
            </a:r>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7</a:t>
            </a:fld>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Gordon Dr. and Raymer Ave.</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8</a:t>
            </a:fld>
            <a:endParaRPr 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Facing Gordon Dr.</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9</a:t>
            </a:fld>
            <a:endParaRPr lang="fr-F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Facing Raymer Ave.</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10</a:t>
            </a:fld>
            <a:endParaRPr lang="fr-F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Fitting in. "It's not easy being green," says Kermit the Frog of Muppet fame.</a:t>
            </a:r>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11</a:t>
            </a:fld>
            <a:endParaRPr lang="fr-F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Electric</a:t>
            </a:r>
            <a:r>
              <a:rPr lang="fr-FR" dirty="0" smtClean="0"/>
              <a:t> repairs are </a:t>
            </a:r>
            <a:r>
              <a:rPr lang="fr-FR" dirty="0" smtClean="0"/>
              <a:t>being done in front of a</a:t>
            </a:r>
            <a:r>
              <a:rPr lang="fr-FR" baseline="0" dirty="0" smtClean="0"/>
              <a:t> box with </a:t>
            </a:r>
            <a:r>
              <a:rPr lang="fr-FR" dirty="0" smtClean="0"/>
              <a:t>cedar tree reproductions and a</a:t>
            </a:r>
            <a:r>
              <a:rPr lang="fr-FR" baseline="0" dirty="0" smtClean="0"/>
              <a:t> box with</a:t>
            </a:r>
            <a:r>
              <a:rPr lang="fr-FR" baseline="0" dirty="0" smtClean="0"/>
              <a:t> </a:t>
            </a:r>
            <a:r>
              <a:rPr lang="fr-FR" dirty="0" smtClean="0"/>
              <a:t>Macintosh apple box  </a:t>
            </a:r>
            <a:r>
              <a:rPr lang="fr-FR" dirty="0" smtClean="0"/>
              <a:t>reproductions</a:t>
            </a:r>
            <a:r>
              <a:rPr lang="fr-FR" dirty="0" smtClean="0"/>
              <a:t>. I decided to interview</a:t>
            </a:r>
            <a:r>
              <a:rPr lang="fr-FR" baseline="0" dirty="0" smtClean="0"/>
              <a:t> the man in the photo.</a:t>
            </a:r>
            <a:endParaRPr lang="fr-FR" dirty="0" smtClean="0"/>
          </a:p>
          <a:p>
            <a:r>
              <a:rPr lang="fr-FR" dirty="0" smtClean="0"/>
              <a:t>Gordon Dr. and Raymer.Ave.</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12</a:t>
            </a:fld>
            <a:endParaRPr lang="fr-F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Two views of a bus stop </a:t>
            </a:r>
            <a:r>
              <a:rPr lang="fr-FR" dirty="0" smtClean="0"/>
              <a:t>garbage can with an Okanagan Apple theme (archival photos)</a:t>
            </a:r>
          </a:p>
          <a:p>
            <a:r>
              <a:rPr lang="fr-FR" dirty="0" smtClean="0"/>
              <a:t>In front of Okanagan College Campus at the corner of. KLO RD. and de Montreuil </a:t>
            </a:r>
            <a:r>
              <a:rPr lang="fr-FR" dirty="0" smtClean="0"/>
              <a:t>Crescent.</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13</a:t>
            </a:fld>
            <a:endParaRPr lang="fr-F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The City of Kelowna BC</a:t>
            </a:r>
            <a:r>
              <a:rPr lang="fr-FR" baseline="0" dirty="0" smtClean="0"/>
              <a:t> </a:t>
            </a:r>
            <a:r>
              <a:rPr lang="fr-FR" dirty="0" smtClean="0"/>
              <a:t>was concerned that</a:t>
            </a:r>
            <a:r>
              <a:rPr lang="fr-FR" dirty="0" smtClean="0"/>
              <a:t> 'the unknown taggers' </a:t>
            </a:r>
            <a:r>
              <a:rPr lang="fr-FR" dirty="0" smtClean="0"/>
              <a:t>might abuse their property so they made their own art</a:t>
            </a:r>
            <a:r>
              <a:rPr lang="fr-FR" baseline="0" dirty="0" smtClean="0"/>
              <a:t>.</a:t>
            </a:r>
            <a:r>
              <a:rPr lang="fr-FR" baseline="0" dirty="0" smtClean="0"/>
              <a:t> "It </a:t>
            </a:r>
            <a:r>
              <a:rPr lang="fr-FR" baseline="0" dirty="0" smtClean="0"/>
              <a:t>is inexpensive to print on vinyl and only needs a hairdryer to activate the glue when applying. It keeps electric boxes and generators </a:t>
            </a:r>
            <a:r>
              <a:rPr lang="fr-FR" baseline="0" dirty="0" smtClean="0"/>
              <a:t>cool, " said the FORTIS repairman I interviewed at work on Gordon Drive.  He liked the fact that the </a:t>
            </a:r>
            <a:r>
              <a:rPr lang="fr-FR" baseline="0" dirty="0" smtClean="0"/>
              <a:t>Okanagan Valley’s early fruit industry is remembered through public art as grape vineyards rapidly overtake the apple industry.</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14</a:t>
            </a:fld>
            <a:endParaRPr lang="fr-F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Kelowna Museums have apple producer label archives that represent the many orchards that sold</a:t>
            </a:r>
            <a:r>
              <a:rPr lang="fr-FR" baseline="0" dirty="0" smtClean="0"/>
              <a:t> under a particular label through the packing cooperatives</a:t>
            </a:r>
            <a:r>
              <a:rPr lang="fr-FR" baseline="0" dirty="0" smtClean="0"/>
              <a:t>. Local historical societies are very active in keeping these details chronicled.</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15</a:t>
            </a:fld>
            <a:endParaRPr lang="fr-F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One wants</a:t>
            </a:r>
            <a:r>
              <a:rPr lang="en-US" baseline="0" dirty="0" smtClean="0"/>
              <a:t> to </a:t>
            </a:r>
            <a:r>
              <a:rPr lang="en-US" dirty="0" smtClean="0"/>
              <a:t>almost pick an apple off these boxes. They are so life-like.</a:t>
            </a:r>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16</a:t>
            </a:fld>
            <a:endParaRPr lang="fr-F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Cherries</a:t>
            </a:r>
            <a:r>
              <a:rPr lang="fr-FR" baseline="0" dirty="0" smtClean="0"/>
              <a:t> are still grown in the region and Beautiful BC’s magazine cover on Pandosy St.</a:t>
            </a:r>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17</a:t>
            </a:fld>
            <a:endParaRPr lang="fr-F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Peaches and their baskets are featured here</a:t>
            </a:r>
            <a:r>
              <a:rPr lang="fr-FR" baseline="0" dirty="0" smtClean="0"/>
              <a:t> on Mill St.</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18</a:t>
            </a:fld>
            <a:endParaRPr lang="fr-F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Near</a:t>
            </a:r>
            <a:r>
              <a:rPr lang="fr-FR" baseline="0" dirty="0" smtClean="0"/>
              <a:t> a shopping</a:t>
            </a:r>
            <a:r>
              <a:rPr lang="fr-FR" baseline="0" dirty="0" smtClean="0"/>
              <a:t> mall </a:t>
            </a:r>
            <a:r>
              <a:rPr lang="fr-FR" baseline="0" dirty="0" smtClean="0"/>
              <a:t>and</a:t>
            </a:r>
            <a:r>
              <a:rPr lang="fr-FR" baseline="0" dirty="0" smtClean="0"/>
              <a:t> appartment blocks </a:t>
            </a:r>
            <a:r>
              <a:rPr lang="fr-FR" baseline="0" dirty="0" smtClean="0"/>
              <a:t>(Lanfranco and Richter St.)</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19</a:t>
            </a:fld>
            <a:endParaRPr lang="fr-F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Steel,</a:t>
            </a:r>
            <a:r>
              <a:rPr lang="en-US" baseline="0" dirty="0" smtClean="0"/>
              <a:t> glass and concrete buildings are more expensive to decorate.</a:t>
            </a:r>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20</a:t>
            </a:fld>
            <a:endParaRPr lang="fr-F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Each producer had its own label. Now, as public art, reproductions of the early</a:t>
            </a:r>
            <a:r>
              <a:rPr lang="fr-FR" baseline="0" dirty="0" smtClean="0"/>
              <a:t> twentieth century </a:t>
            </a:r>
            <a:r>
              <a:rPr lang="fr-FR" dirty="0" smtClean="0"/>
              <a:t>labels </a:t>
            </a:r>
            <a:r>
              <a:rPr lang="fr-FR" dirty="0" smtClean="0"/>
              <a:t>may be seen without going to the local museum.</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21</a:t>
            </a:fld>
            <a:endParaRPr lang="fr-F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The FORTIS Electric Company  paid</a:t>
            </a:r>
            <a:r>
              <a:rPr lang="fr-FR" baseline="0" dirty="0" smtClean="0"/>
              <a:t> for some of the </a:t>
            </a:r>
            <a:r>
              <a:rPr lang="fr-FR" baseline="0" dirty="0" smtClean="0"/>
              <a:t>artwork but for the fruit images many catalogues, magazines and postcards have been printed. The Kelowna Packing House Museum is a good source. It seems commercial photography was also profitable in the first half of the 20th century.</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22</a:t>
            </a:fld>
            <a:endParaRPr lang="fr-F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Mountain and ocean scenes from this beautiful province are displayed. "How can I compete with God?"</a:t>
            </a:r>
            <a:r>
              <a:rPr lang="en-US" baseline="0" dirty="0" smtClean="0"/>
              <a:t> said one artist from Quebec who returned from B.C. without having produced a single painting.</a:t>
            </a:r>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23</a:t>
            </a:fld>
            <a:endParaRPr lang="fr-F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What about a creek bed</a:t>
            </a:r>
            <a:r>
              <a:rPr lang="fr-FR" baseline="0" dirty="0" smtClean="0"/>
              <a:t> tucked into a professional building’s front entry?</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24</a:t>
            </a:fld>
            <a:endParaRPr lang="fr-F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Or cameleon</a:t>
            </a:r>
            <a:r>
              <a:rPr lang="fr-FR" dirty="0" smtClean="0"/>
              <a:t>-like</a:t>
            </a:r>
            <a:r>
              <a:rPr lang="fr-FR" baseline="0" dirty="0" smtClean="0"/>
              <a:t> images in front of Now Canada</a:t>
            </a:r>
            <a:r>
              <a:rPr lang="fr-FR" baseline="0" dirty="0" smtClean="0"/>
              <a:t> appartments </a:t>
            </a:r>
            <a:r>
              <a:rPr lang="fr-FR" baseline="0" dirty="0" smtClean="0"/>
              <a:t>at 2970 Tutt </a:t>
            </a:r>
            <a:r>
              <a:rPr lang="fr-FR" baseline="0" dirty="0" smtClean="0"/>
              <a:t>Street ?</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25</a:t>
            </a:fld>
            <a:endParaRPr lang="fr-F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 Rotary Park’s compost boxes on Lakeshore Rd.</a:t>
            </a:r>
            <a:endParaRPr lang="fr-FR" dirty="0" smtClean="0"/>
          </a:p>
          <a:p>
            <a:r>
              <a:rPr lang="fr-FR" dirty="0" smtClean="0"/>
              <a:t> have incorporated</a:t>
            </a:r>
            <a:r>
              <a:rPr lang="fr-FR" baseline="0" dirty="0" smtClean="0"/>
              <a:t> historical photo scenes of Kelowna. </a:t>
            </a:r>
          </a:p>
          <a:p>
            <a:r>
              <a:rPr lang="fr-FR" baseline="0" dirty="0" smtClean="0"/>
              <a:t>These Big Belly Solar Composters saved the City of Philadelphia $900,000 in waste management costs in the first year of its changeover</a:t>
            </a:r>
            <a:r>
              <a:rPr lang="fr-FR" baseline="0" dirty="0" smtClean="0"/>
              <a:t>. Theme parks such as Disney World also use these to keep boxes from overloading before workers can empty them.</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26</a:t>
            </a:fld>
            <a:endParaRPr lang="fr-F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When parks are cleaner, people enjoy their holiday in Kelowna. The city incurs less waste management costs and</a:t>
            </a:r>
            <a:r>
              <a:rPr lang="fr-FR" baseline="0" dirty="0" smtClean="0"/>
              <a:t> the tourist does his or her part.</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27</a:t>
            </a:fld>
            <a:endParaRPr lang="fr-F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Somehow this location</a:t>
            </a:r>
            <a:r>
              <a:rPr lang="fr-FR" baseline="0" dirty="0" smtClean="0"/>
              <a:t> didn’t work for me when I photographed the paddlewheeler ship on the box in 2012. This building was removed in 2015 because of marshy conditions below it. The box remained.</a:t>
            </a:r>
            <a:endParaRPr lang="fr-FR" dirty="0" smtClean="0"/>
          </a:p>
          <a:p>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28</a:t>
            </a:fld>
            <a:endParaRPr lang="fr-F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The Church of St-Michael and All Angels has a unique way of showing its historical archive images.</a:t>
            </a:r>
            <a:r>
              <a:rPr lang="fr-FR" baseline="0" dirty="0" smtClean="0"/>
              <a:t> In its parking lot are electrical boxes with photos of the church building in its early </a:t>
            </a:r>
            <a:r>
              <a:rPr lang="fr-FR" baseline="0" dirty="0" smtClean="0"/>
              <a:t>years. This building was not far from the heart of the early apple growers' orchards. </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29</a:t>
            </a:fld>
            <a:endParaRPr lang="fr-F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The adjacent Hall has been newly replaced.</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30</a:t>
            </a:fld>
            <a:endParaRPr lang="fr-F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July 30</a:t>
            </a:r>
            <a:r>
              <a:rPr lang="fr-FR" dirty="0" smtClean="0"/>
              <a:t> 1911    Cornerstone Laying </a:t>
            </a:r>
          </a:p>
          <a:p>
            <a:r>
              <a:rPr lang="fr-FR" dirty="0" smtClean="0"/>
              <a:t>The </a:t>
            </a:r>
            <a:r>
              <a:rPr lang="fr-FR" dirty="0" smtClean="0"/>
              <a:t>100th year celebration</a:t>
            </a:r>
            <a:r>
              <a:rPr lang="fr-FR" baseline="0" dirty="0" smtClean="0"/>
              <a:t> after the building was finished and </a:t>
            </a:r>
            <a:r>
              <a:rPr lang="fr-FR" baseline="0" dirty="0" smtClean="0"/>
              <a:t>dedicated was celebrated a year later.</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31</a:t>
            </a:fld>
            <a:endParaRPr lang="fr-F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Electric metre reader (upper left). </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32</a:t>
            </a:fld>
            <a:endParaRPr lang="fr-F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aseline="0" dirty="0" smtClean="0"/>
              <a:t>Some </a:t>
            </a:r>
            <a:r>
              <a:rPr lang="fr-FR" baseline="0" dirty="0" smtClean="0"/>
              <a:t>of the new vineyards also reflect in their name a remembrance of monks and monasteries. Gray Monk Estate Winery in Okanagan Centre is an </a:t>
            </a:r>
            <a:r>
              <a:rPr lang="fr-FR" baseline="0" dirty="0" smtClean="0"/>
              <a:t>example where vineyards took on the name of apple orchards.</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33</a:t>
            </a:fld>
            <a:endParaRPr lang="fr-F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Vineyards now fill the orchards where peaches, pears, apricots, cherries, apples, and plums once grew. This</a:t>
            </a:r>
            <a:r>
              <a:rPr lang="fr-FR" baseline="0" dirty="0" smtClean="0"/>
              <a:t> does not keep orchardists from continuing however and the market for fruit in Vancouver seems to drive competent and determined fruit growers from India to locate in the Okanagan Valley.</a:t>
            </a:r>
            <a:endParaRPr lang="fr-FR"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34</a:t>
            </a:fld>
            <a:endParaRPr lang="fr-F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t>
            </a:r>
            <a:endParaRPr lang="fr-FR" baseline="0" dirty="0" smtClean="0"/>
          </a:p>
          <a:p>
            <a:r>
              <a:rPr lang="fr-FR" dirty="0" smtClean="0"/>
              <a:t>So public art tells the story of the reasons Kelowna calls</a:t>
            </a:r>
            <a:r>
              <a:rPr lang="fr-FR" baseline="0" dirty="0" smtClean="0"/>
              <a:t> </a:t>
            </a:r>
            <a:r>
              <a:rPr lang="fr-FR" baseline="0" smtClean="0"/>
              <a:t>itself</a:t>
            </a:r>
            <a:r>
              <a:rPr lang="fr-FR" smtClean="0"/>
              <a:t> </a:t>
            </a:r>
            <a:r>
              <a:rPr lang="fr-FR" dirty="0" smtClean="0"/>
              <a:t>the ‘’Best Blooming Community’’</a:t>
            </a:r>
            <a:r>
              <a:rPr lang="fr-FR" baseline="0" dirty="0" smtClean="0"/>
              <a:t>. </a:t>
            </a:r>
          </a:p>
          <a:p>
            <a:r>
              <a:rPr lang="fr-FR" dirty="0" smtClean="0"/>
              <a:t>Call</a:t>
            </a:r>
            <a:r>
              <a:rPr lang="fr-FR" baseline="0" dirty="0" smtClean="0"/>
              <a:t> Scott Isfan at Kelowna Public Works to find out more </a:t>
            </a:r>
            <a:r>
              <a:rPr lang="fr-FR" dirty="0" smtClean="0"/>
              <a:t>1-250 469-8848.</a:t>
            </a:r>
            <a:endParaRPr lang="fr-FR" baseline="0" dirty="0" smtClean="0"/>
          </a:p>
          <a:p>
            <a:endParaRPr lang="en-US" dirty="0"/>
          </a:p>
        </p:txBody>
      </p:sp>
      <p:sp>
        <p:nvSpPr>
          <p:cNvPr id="4" name="Espace réservé du numéro de diapositive 3"/>
          <p:cNvSpPr>
            <a:spLocks noGrp="1"/>
          </p:cNvSpPr>
          <p:nvPr>
            <p:ph type="sldNum" sz="quarter" idx="10"/>
          </p:nvPr>
        </p:nvSpPr>
        <p:spPr/>
        <p:txBody>
          <a:bodyPr/>
          <a:lstStyle/>
          <a:p>
            <a:fld id="{B8FB5819-8508-FC45-9C9F-6357458258BB}" type="slidenum">
              <a:rPr lang="fr-FR" smtClean="0"/>
              <a:pPr/>
              <a:t>35</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CA"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FR"/>
          </a:p>
        </p:txBody>
      </p:sp>
      <p:sp>
        <p:nvSpPr>
          <p:cNvPr id="3" name="Espace réservé du contenu 2"/>
          <p:cNvSpPr>
            <a:spLocks noGrp="1"/>
          </p:cNvSpPr>
          <p:nvPr>
            <p:ph idx="1"/>
          </p:nvPr>
        </p:nvSpPr>
        <p:spPr/>
        <p:txBody>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e la date 3"/>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CA"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Cliquez pour modifier les styles du texte du masque</a:t>
            </a:r>
          </a:p>
        </p:txBody>
      </p:sp>
      <p:sp>
        <p:nvSpPr>
          <p:cNvPr id="4" name="Espace réservé de la date 3"/>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5" name="Espace réservé de la date 4"/>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A"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7" name="Espace réservé de la date 6"/>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FR"/>
          </a:p>
        </p:txBody>
      </p:sp>
      <p:sp>
        <p:nvSpPr>
          <p:cNvPr id="3" name="Espace réservé de la date 2"/>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CA"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Espace réservé de la date 4"/>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A"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Espace réservé de la date 4"/>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e la date 3"/>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CA"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e la date 3"/>
          <p:cNvSpPr>
            <a:spLocks noGrp="1"/>
          </p:cNvSpPr>
          <p:nvPr>
            <p:ph type="dt" sz="half" idx="10"/>
          </p:nvPr>
        </p:nvSpPr>
        <p:spPr/>
        <p:txBody>
          <a:bodyPr/>
          <a:lstStyle/>
          <a:p>
            <a:fld id="{5E3097BC-5A46-2A4C-A1E1-F75E892E848C}" type="datetimeFigureOut">
              <a:rPr lang="fr-FR" smtClean="0"/>
              <a:pPr/>
              <a:t>2/02/16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601BB1E-8AD3-2C4A-8914-35FCEF842D37}" type="slidenum">
              <a:rPr lang="fr-FR" smtClean="0"/>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A"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3097BC-5A46-2A4C-A1E1-F75E892E848C}" type="datetimeFigureOut">
              <a:rPr lang="fr-FR" smtClean="0"/>
              <a:pPr/>
              <a:t>2/02/16</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01BB1E-8AD3-2C4A-8914-35FCEF842D37}"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37.JPG"/>
          <p:cNvPicPr>
            <a:picLocks noGrp="1" noChangeAspect="1"/>
          </p:cNvPicPr>
          <p:nvPr>
            <p:ph idx="1"/>
          </p:nvPr>
        </p:nvPicPr>
        <p:blipFill>
          <a:blip r:embed="rId3"/>
          <a:srcRect l="-18187" r="-18187"/>
          <a:stretch>
            <a:fillRect/>
          </a:stretch>
        </p:blipFill>
        <p:spPr>
          <a:xfrm>
            <a:off x="457200" y="1103194"/>
            <a:ext cx="8229600" cy="4525963"/>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19.JPG"/>
          <p:cNvPicPr>
            <a:picLocks noGrp="1" noChangeAspect="1"/>
          </p:cNvPicPr>
          <p:nvPr>
            <p:ph idx="1"/>
          </p:nvPr>
        </p:nvPicPr>
        <p:blipFill>
          <a:blip r:embed="rId3"/>
          <a:srcRect l="-18172" r="-18172"/>
          <a:stretch>
            <a:fillRect/>
          </a:stretch>
        </p:blipFill>
        <p:spPr>
          <a:xfrm>
            <a:off x="457200" y="1118266"/>
            <a:ext cx="8229600" cy="452596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52.JPG"/>
          <p:cNvPicPr>
            <a:picLocks noGrp="1" noChangeAspect="1"/>
          </p:cNvPicPr>
          <p:nvPr>
            <p:ph idx="1"/>
          </p:nvPr>
        </p:nvPicPr>
        <p:blipFill>
          <a:blip r:embed="rId3"/>
          <a:srcRect l="-18187" r="-18187"/>
          <a:stretch>
            <a:fillRect/>
          </a:stretch>
        </p:blipFill>
        <p:spPr>
          <a:xfrm>
            <a:off x="457200" y="773122"/>
            <a:ext cx="8229600" cy="5204762"/>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dirty="0"/>
          </a:p>
        </p:txBody>
      </p:sp>
      <p:sp>
        <p:nvSpPr>
          <p:cNvPr id="3" name="Sous-titre 2"/>
          <p:cNvSpPr>
            <a:spLocks noGrp="1"/>
          </p:cNvSpPr>
          <p:nvPr>
            <p:ph type="subTitle" idx="1"/>
          </p:nvPr>
        </p:nvSpPr>
        <p:spPr/>
        <p:txBody>
          <a:bodyPr/>
          <a:lstStyle/>
          <a:p>
            <a:endParaRPr lang="fr-FR" dirty="0"/>
          </a:p>
        </p:txBody>
      </p:sp>
      <p:pic>
        <p:nvPicPr>
          <p:cNvPr id="6" name="Image 5" descr="DSCF6650.JPG"/>
          <p:cNvPicPr>
            <a:picLocks noChangeAspect="1"/>
          </p:cNvPicPr>
          <p:nvPr/>
        </p:nvPicPr>
        <p:blipFill>
          <a:blip r:embed="rId3"/>
          <a:stretch>
            <a:fillRect/>
          </a:stretch>
        </p:blipFill>
        <p:spPr>
          <a:xfrm>
            <a:off x="0" y="1158"/>
            <a:ext cx="9144000" cy="685568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8342.JPG"/>
          <p:cNvPicPr>
            <a:picLocks noChangeAspect="1"/>
          </p:cNvPicPr>
          <p:nvPr/>
        </p:nvPicPr>
        <p:blipFill>
          <a:blip r:embed="rId3"/>
          <a:srcRect l="-71221" r="-71221"/>
          <a:stretch>
            <a:fillRect/>
          </a:stretch>
        </p:blipFill>
        <p:spPr>
          <a:xfrm>
            <a:off x="457200" y="1114553"/>
            <a:ext cx="8229600" cy="452596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8346.JPG"/>
          <p:cNvPicPr>
            <a:picLocks noChangeAspect="1"/>
          </p:cNvPicPr>
          <p:nvPr/>
        </p:nvPicPr>
        <p:blipFill>
          <a:blip r:embed="rId3"/>
          <a:srcRect l="-18187" r="-18187"/>
          <a:stretch>
            <a:fillRect/>
          </a:stretch>
        </p:blipFill>
        <p:spPr>
          <a:xfrm>
            <a:off x="565525" y="1321064"/>
            <a:ext cx="8229600" cy="452596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03.JPG"/>
          <p:cNvPicPr>
            <a:picLocks noGrp="1" noChangeAspect="1"/>
          </p:cNvPicPr>
          <p:nvPr>
            <p:ph idx="1"/>
          </p:nvPr>
        </p:nvPicPr>
        <p:blipFill>
          <a:blip r:embed="rId3"/>
          <a:srcRect l="-18171" r="-18171"/>
          <a:stretch>
            <a:fillRect/>
          </a:stretch>
        </p:blipFill>
        <p:spPr>
          <a:xfrm>
            <a:off x="457200" y="1089388"/>
            <a:ext cx="8229600" cy="4525963"/>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04.JPG"/>
          <p:cNvPicPr>
            <a:picLocks noGrp="1" noChangeAspect="1"/>
          </p:cNvPicPr>
          <p:nvPr>
            <p:ph idx="1"/>
          </p:nvPr>
        </p:nvPicPr>
        <p:blipFill>
          <a:blip r:embed="rId3"/>
          <a:srcRect l="-18194" r="-18194"/>
          <a:stretch>
            <a:fillRect/>
          </a:stretch>
        </p:blipFill>
        <p:spPr>
          <a:xfrm>
            <a:off x="457200" y="1089388"/>
            <a:ext cx="8229600" cy="452596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06.JPG"/>
          <p:cNvPicPr>
            <a:picLocks noGrp="1" noChangeAspect="1"/>
          </p:cNvPicPr>
          <p:nvPr>
            <p:ph idx="1"/>
          </p:nvPr>
        </p:nvPicPr>
        <p:blipFill>
          <a:blip r:embed="rId3"/>
          <a:srcRect l="-18179" r="-18179"/>
          <a:stretch>
            <a:fillRect/>
          </a:stretch>
        </p:blipFill>
        <p:spPr>
          <a:xfrm>
            <a:off x="457200" y="1075582"/>
            <a:ext cx="8229600" cy="452596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Espace réservé du contenu 5" descr="DSCF6605.JPG"/>
          <p:cNvPicPr>
            <a:picLocks noGrp="1" noChangeAspect="1"/>
          </p:cNvPicPr>
          <p:nvPr>
            <p:ph idx="1"/>
          </p:nvPr>
        </p:nvPicPr>
        <p:blipFill>
          <a:blip r:embed="rId3"/>
          <a:srcRect l="-18187" r="-18187"/>
          <a:stretch>
            <a:fillRect/>
          </a:stretch>
        </p:blipFill>
        <p:spPr>
          <a:xfrm>
            <a:off x="457200" y="1116999"/>
            <a:ext cx="8229600" cy="452596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4" descr="DSCF8341.JPG"/>
          <p:cNvPicPr>
            <a:picLocks noChangeAspect="1"/>
          </p:cNvPicPr>
          <p:nvPr/>
        </p:nvPicPr>
        <p:blipFill>
          <a:blip r:embed="rId3"/>
          <a:srcRect l="-18187" r="-18187"/>
          <a:stretch>
            <a:fillRect/>
          </a:stretch>
        </p:blipFill>
        <p:spPr>
          <a:xfrm>
            <a:off x="294974" y="863332"/>
            <a:ext cx="8229600" cy="4525963"/>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02.JPG"/>
          <p:cNvPicPr>
            <a:picLocks noGrp="1" noChangeAspect="1"/>
          </p:cNvPicPr>
          <p:nvPr>
            <p:ph idx="1"/>
          </p:nvPr>
        </p:nvPicPr>
        <p:blipFill>
          <a:blip r:embed="rId3"/>
          <a:srcRect l="-18187" r="-18187"/>
          <a:stretch>
            <a:fillRect/>
          </a:stretch>
        </p:blipFill>
        <p:spPr>
          <a:xfrm>
            <a:off x="457200" y="619992"/>
            <a:ext cx="8229600" cy="4525963"/>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Espace réservé du contenu 4" descr="DSCF6647.JPG"/>
          <p:cNvPicPr>
            <a:picLocks noGrp="1" noChangeAspect="1"/>
          </p:cNvPicPr>
          <p:nvPr>
            <p:ph idx="1"/>
          </p:nvPr>
        </p:nvPicPr>
        <p:blipFill>
          <a:blip r:embed="rId3"/>
          <a:srcRect l="-71221" r="-71221"/>
          <a:stretch>
            <a:fillRect/>
          </a:stretch>
        </p:blipFill>
        <p:spPr>
          <a:xfrm>
            <a:off x="2740523" y="856137"/>
            <a:ext cx="8229600" cy="5094004"/>
          </a:xfrm>
        </p:spPr>
      </p:pic>
      <p:pic>
        <p:nvPicPr>
          <p:cNvPr id="7" name="Image 6" descr="DSCF6644.JPG"/>
          <p:cNvPicPr>
            <a:picLocks noChangeAspect="1"/>
          </p:cNvPicPr>
          <p:nvPr/>
        </p:nvPicPr>
        <p:blipFill>
          <a:blip r:embed="rId4"/>
          <a:stretch>
            <a:fillRect/>
          </a:stretch>
        </p:blipFill>
        <p:spPr>
          <a:xfrm>
            <a:off x="664125" y="856137"/>
            <a:ext cx="3639047" cy="509400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Espace réservé du contenu 5" descr="DSCF6612.JPG"/>
          <p:cNvPicPr>
            <a:picLocks noGrp="1" noChangeAspect="1"/>
          </p:cNvPicPr>
          <p:nvPr>
            <p:ph idx="1"/>
          </p:nvPr>
        </p:nvPicPr>
        <p:blipFill>
          <a:blip r:embed="rId3"/>
          <a:srcRect l="-18194" r="-18194"/>
          <a:stretch>
            <a:fillRect/>
          </a:stretch>
        </p:blipFill>
        <p:spPr>
          <a:xfrm>
            <a:off x="457200" y="1159682"/>
            <a:ext cx="8229600" cy="4525963"/>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Espace réservé du contenu 5" descr="DSCF6616.JPG"/>
          <p:cNvPicPr>
            <a:picLocks noGrp="1" noChangeAspect="1"/>
          </p:cNvPicPr>
          <p:nvPr>
            <p:ph idx="1"/>
          </p:nvPr>
        </p:nvPicPr>
        <p:blipFill>
          <a:blip r:embed="rId3"/>
          <a:srcRect l="-18187" r="-18187"/>
          <a:stretch>
            <a:fillRect/>
          </a:stretch>
        </p:blipFill>
        <p:spPr>
          <a:xfrm>
            <a:off x="457200" y="1144611"/>
            <a:ext cx="8229600" cy="4525963"/>
          </a:xfrm>
        </p:spPr>
      </p:pic>
      <p:sp>
        <p:nvSpPr>
          <p:cNvPr id="7" name="Flèche vers la gauche 6"/>
          <p:cNvSpPr/>
          <p:nvPr/>
        </p:nvSpPr>
        <p:spPr>
          <a:xfrm>
            <a:off x="5356290" y="4441413"/>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Espace réservé du contenu 3" descr="DSCF8336.JPG"/>
          <p:cNvPicPr>
            <a:picLocks noChangeAspect="1"/>
          </p:cNvPicPr>
          <p:nvPr/>
        </p:nvPicPr>
        <p:blipFill>
          <a:blip r:embed="rId3"/>
          <a:srcRect l="-18162" r="-18162"/>
          <a:stretch>
            <a:fillRect/>
          </a:stretch>
        </p:blipFill>
        <p:spPr>
          <a:xfrm>
            <a:off x="457200" y="1012892"/>
            <a:ext cx="8229600" cy="452596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Sweet Lambert cherries</a:t>
            </a:r>
            <a:endParaRPr lang="en-US" dirty="0"/>
          </a:p>
        </p:txBody>
      </p:sp>
      <p:pic>
        <p:nvPicPr>
          <p:cNvPr id="4" name="Espace réservé du contenu 5" descr="DSCF8315.JPG"/>
          <p:cNvPicPr>
            <a:picLocks noChangeAspect="1"/>
          </p:cNvPicPr>
          <p:nvPr/>
        </p:nvPicPr>
        <p:blipFill>
          <a:blip r:embed="rId3"/>
          <a:srcRect l="-18187" r="-18187"/>
          <a:stretch>
            <a:fillRect/>
          </a:stretch>
        </p:blipFill>
        <p:spPr>
          <a:xfrm>
            <a:off x="457200" y="1417638"/>
            <a:ext cx="8229600" cy="452596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Clingstone or Freestone peaches?</a:t>
            </a:r>
            <a:endParaRPr lang="en-US" dirty="0"/>
          </a:p>
        </p:txBody>
      </p:sp>
      <p:pic>
        <p:nvPicPr>
          <p:cNvPr id="4" name="Espace réservé du contenu 3" descr="DSCF8295.JPG"/>
          <p:cNvPicPr>
            <a:picLocks noChangeAspect="1"/>
          </p:cNvPicPr>
          <p:nvPr/>
        </p:nvPicPr>
        <p:blipFill>
          <a:blip r:embed="rId3"/>
          <a:srcRect l="-18187" r="-18187"/>
          <a:stretch>
            <a:fillRect/>
          </a:stretch>
        </p:blipFill>
        <p:spPr>
          <a:xfrm>
            <a:off x="457200" y="1630953"/>
            <a:ext cx="8229600" cy="452596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14.JPG"/>
          <p:cNvPicPr>
            <a:picLocks noGrp="1" noChangeAspect="1"/>
          </p:cNvPicPr>
          <p:nvPr>
            <p:ph idx="1"/>
          </p:nvPr>
        </p:nvPicPr>
        <p:blipFill>
          <a:blip r:embed="rId3"/>
          <a:srcRect l="-18179" r="-18179"/>
          <a:stretch>
            <a:fillRect/>
          </a:stretch>
        </p:blipFill>
        <p:spPr>
          <a:xfrm>
            <a:off x="457200" y="1020360"/>
            <a:ext cx="8229600" cy="452596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5" descr="DSCF6612.JPG"/>
          <p:cNvPicPr>
            <a:picLocks noGrp="1" noChangeAspect="1"/>
          </p:cNvPicPr>
          <p:nvPr/>
        </p:nvPicPr>
        <p:blipFill>
          <a:blip r:embed="rId3"/>
          <a:srcRect l="-18194" r="-18194"/>
          <a:stretch>
            <a:fillRect/>
          </a:stretch>
        </p:blipFill>
        <p:spPr>
          <a:xfrm>
            <a:off x="457200" y="871088"/>
            <a:ext cx="8229600" cy="452596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18.JPG"/>
          <p:cNvPicPr>
            <a:picLocks noGrp="1" noChangeAspect="1"/>
          </p:cNvPicPr>
          <p:nvPr>
            <p:ph idx="1"/>
          </p:nvPr>
        </p:nvPicPr>
        <p:blipFill>
          <a:blip r:embed="rId3"/>
          <a:srcRect l="-13889" r="-13889"/>
          <a:stretch>
            <a:fillRect/>
          </a:stretch>
        </p:blipFill>
        <p:spPr>
          <a:xfrm>
            <a:off x="457200" y="1186028"/>
            <a:ext cx="8229600" cy="4525963"/>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17.JPG"/>
          <p:cNvPicPr>
            <a:picLocks noGrp="1" noChangeAspect="1"/>
          </p:cNvPicPr>
          <p:nvPr>
            <p:ph idx="1"/>
          </p:nvPr>
        </p:nvPicPr>
        <p:blipFill>
          <a:blip r:embed="rId3"/>
          <a:srcRect l="-18187" r="-18187"/>
          <a:stretch>
            <a:fillRect/>
          </a:stretch>
        </p:blipFill>
        <p:spPr>
          <a:xfrm>
            <a:off x="457200" y="883567"/>
            <a:ext cx="8229600" cy="4525963"/>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7" descr="DSCF8318.JPG"/>
          <p:cNvPicPr>
            <a:picLocks noChangeAspect="1"/>
          </p:cNvPicPr>
          <p:nvPr/>
        </p:nvPicPr>
        <p:blipFill>
          <a:blip r:embed="rId3"/>
          <a:srcRect l="-18187" r="-18187"/>
          <a:stretch>
            <a:fillRect/>
          </a:stretch>
        </p:blipFill>
        <p:spPr>
          <a:xfrm>
            <a:off x="448478" y="1208287"/>
            <a:ext cx="8229600" cy="452596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21.JPG"/>
          <p:cNvPicPr>
            <a:picLocks noGrp="1" noChangeAspect="1"/>
          </p:cNvPicPr>
          <p:nvPr>
            <p:ph idx="1"/>
          </p:nvPr>
        </p:nvPicPr>
        <p:blipFill>
          <a:blip r:embed="rId3"/>
          <a:srcRect l="-18187" r="-18187"/>
          <a:stretch>
            <a:fillRect/>
          </a:stretch>
        </p:blipFill>
        <p:spPr>
          <a:xfrm>
            <a:off x="457200" y="924984"/>
            <a:ext cx="8229600" cy="5011483"/>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30.JPG"/>
          <p:cNvPicPr>
            <a:picLocks noGrp="1" noChangeAspect="1"/>
          </p:cNvPicPr>
          <p:nvPr>
            <p:ph idx="1"/>
          </p:nvPr>
        </p:nvPicPr>
        <p:blipFill>
          <a:blip r:embed="rId3"/>
          <a:srcRect l="-18187" r="-18187"/>
          <a:stretch>
            <a:fillRect/>
          </a:stretch>
        </p:blipFill>
        <p:spPr>
          <a:xfrm>
            <a:off x="-384897" y="1752065"/>
            <a:ext cx="5700705" cy="3135168"/>
          </a:xfrm>
        </p:spPr>
      </p:pic>
      <p:pic>
        <p:nvPicPr>
          <p:cNvPr id="5" name="Image 4" descr="DSCF6632.JPG"/>
          <p:cNvPicPr>
            <a:picLocks noChangeAspect="1"/>
          </p:cNvPicPr>
          <p:nvPr/>
        </p:nvPicPr>
        <p:blipFill>
          <a:blip r:embed="rId4"/>
          <a:stretch>
            <a:fillRect/>
          </a:stretch>
        </p:blipFill>
        <p:spPr>
          <a:xfrm>
            <a:off x="4886924" y="1752065"/>
            <a:ext cx="3920582" cy="313516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08.JPG"/>
          <p:cNvPicPr>
            <a:picLocks noGrp="1" noChangeAspect="1"/>
          </p:cNvPicPr>
          <p:nvPr>
            <p:ph idx="1"/>
          </p:nvPr>
        </p:nvPicPr>
        <p:blipFill>
          <a:blip r:embed="rId3"/>
          <a:srcRect l="-71221" r="-71221"/>
          <a:stretch>
            <a:fillRect/>
          </a:stretch>
        </p:blipFill>
        <p:spPr>
          <a:xfrm>
            <a:off x="-1228633" y="780070"/>
            <a:ext cx="4802541" cy="3410016"/>
          </a:xfrm>
        </p:spPr>
      </p:pic>
      <p:pic>
        <p:nvPicPr>
          <p:cNvPr id="5" name="Image 4" descr="DSCF6610.JPG"/>
          <p:cNvPicPr>
            <a:picLocks noChangeAspect="1"/>
          </p:cNvPicPr>
          <p:nvPr/>
        </p:nvPicPr>
        <p:blipFill>
          <a:blip r:embed="rId4"/>
          <a:stretch>
            <a:fillRect/>
          </a:stretch>
        </p:blipFill>
        <p:spPr>
          <a:xfrm>
            <a:off x="4923418" y="780070"/>
            <a:ext cx="4043556" cy="4437905"/>
          </a:xfrm>
          <a:prstGeom prst="rect">
            <a:avLst/>
          </a:prstGeom>
        </p:spPr>
      </p:pic>
      <p:pic>
        <p:nvPicPr>
          <p:cNvPr id="6" name="Image 5" descr="DSCF6607.JPG"/>
          <p:cNvPicPr>
            <a:picLocks noChangeAspect="1"/>
          </p:cNvPicPr>
          <p:nvPr/>
        </p:nvPicPr>
        <p:blipFill>
          <a:blip r:embed="rId5"/>
          <a:stretch>
            <a:fillRect/>
          </a:stretch>
        </p:blipFill>
        <p:spPr>
          <a:xfrm>
            <a:off x="2162043" y="2093566"/>
            <a:ext cx="2823729" cy="3764972"/>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Espace réservé du contenu 7" descr="DSCF6611.JPG"/>
          <p:cNvPicPr>
            <a:picLocks noGrp="1" noChangeAspect="1"/>
          </p:cNvPicPr>
          <p:nvPr>
            <p:ph idx="1"/>
          </p:nvPr>
        </p:nvPicPr>
        <p:blipFill>
          <a:blip r:embed="rId3"/>
          <a:srcRect l="-18171" r="-18171"/>
          <a:stretch>
            <a:fillRect/>
          </a:stretch>
        </p:blipFill>
        <p:spPr>
          <a:xfrm>
            <a:off x="457200" y="1161016"/>
            <a:ext cx="8229600" cy="4525963"/>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5" descr="DSCF8353.JPG"/>
          <p:cNvPicPr>
            <a:picLocks noChangeAspect="1"/>
          </p:cNvPicPr>
          <p:nvPr/>
        </p:nvPicPr>
        <p:blipFill>
          <a:blip r:embed="rId3"/>
          <a:srcRect l="-18195" r="-18195"/>
          <a:stretch>
            <a:fillRect/>
          </a:stretch>
        </p:blipFill>
        <p:spPr>
          <a:xfrm>
            <a:off x="652569" y="1012892"/>
            <a:ext cx="8229600" cy="4525963"/>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Espace réservé du contenu 4" descr="DSCF6675.JPG"/>
          <p:cNvPicPr>
            <a:picLocks noGrp="1" noChangeAspect="1"/>
          </p:cNvPicPr>
          <p:nvPr>
            <p:ph idx="1"/>
          </p:nvPr>
        </p:nvPicPr>
        <p:blipFill>
          <a:blip r:embed="rId3"/>
          <a:srcRect l="-18194" r="-18194"/>
          <a:stretch>
            <a:fillRect/>
          </a:stretch>
        </p:blipFill>
        <p:spPr>
          <a:xfrm>
            <a:off x="457200" y="1186028"/>
            <a:ext cx="8229600" cy="4525963"/>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80.JPG"/>
          <p:cNvPicPr>
            <a:picLocks noGrp="1" noChangeAspect="1"/>
          </p:cNvPicPr>
          <p:nvPr>
            <p:ph idx="1"/>
          </p:nvPr>
        </p:nvPicPr>
        <p:blipFill>
          <a:blip r:embed="rId3"/>
          <a:srcRect l="-18187" r="-18187"/>
          <a:stretch>
            <a:fillRect/>
          </a:stretch>
        </p:blipFill>
        <p:spPr>
          <a:xfrm>
            <a:off x="457200" y="1144611"/>
            <a:ext cx="8229600" cy="4525963"/>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73.JPG"/>
          <p:cNvPicPr>
            <a:picLocks noGrp="1" noChangeAspect="1"/>
          </p:cNvPicPr>
          <p:nvPr>
            <p:ph idx="1"/>
          </p:nvPr>
        </p:nvPicPr>
        <p:blipFill>
          <a:blip r:embed="rId3"/>
          <a:srcRect l="-18179" r="-18179"/>
          <a:stretch>
            <a:fillRect/>
          </a:stretch>
        </p:blipFill>
        <p:spPr>
          <a:xfrm>
            <a:off x="457200" y="1213641"/>
            <a:ext cx="8229600" cy="4525963"/>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6672.JPG"/>
          <p:cNvPicPr>
            <a:picLocks noGrp="1" noChangeAspect="1"/>
          </p:cNvPicPr>
          <p:nvPr>
            <p:ph idx="1"/>
          </p:nvPr>
        </p:nvPicPr>
        <p:blipFill>
          <a:blip r:embed="rId3"/>
          <a:srcRect l="-18179" r="-18179"/>
          <a:stretch>
            <a:fillRect/>
          </a:stretch>
        </p:blipFill>
        <p:spPr>
          <a:xfrm>
            <a:off x="457200" y="1130805"/>
            <a:ext cx="8229600" cy="4525963"/>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Espace réservé du contenu 4" descr="DSCF6661.JPG"/>
          <p:cNvPicPr>
            <a:picLocks noGrp="1" noChangeAspect="1"/>
          </p:cNvPicPr>
          <p:nvPr>
            <p:ph idx="1"/>
          </p:nvPr>
        </p:nvPicPr>
        <p:blipFill>
          <a:blip r:embed="rId3"/>
          <a:srcRect l="-18187" r="-18187"/>
          <a:stretch>
            <a:fillRect/>
          </a:stretch>
        </p:blipFill>
        <p:spPr>
          <a:xfrm>
            <a:off x="457200" y="1267754"/>
            <a:ext cx="8229600" cy="4525963"/>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Espace réservé du contenu 3" descr="DSCF8278.JPG"/>
          <p:cNvPicPr>
            <a:picLocks noChangeAspect="1"/>
          </p:cNvPicPr>
          <p:nvPr/>
        </p:nvPicPr>
        <p:blipFill>
          <a:blip r:embed="rId3"/>
          <a:srcRect l="-18187" r="-18187"/>
          <a:stretch>
            <a:fillRect/>
          </a:stretch>
        </p:blipFill>
        <p:spPr>
          <a:xfrm>
            <a:off x="502379" y="1044771"/>
            <a:ext cx="8229600" cy="4525963"/>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None/>
            </a:pPr>
            <a:endParaRPr lang="en-US" dirty="0"/>
          </a:p>
        </p:txBody>
      </p:sp>
      <p:pic>
        <p:nvPicPr>
          <p:cNvPr id="4" name="Image 3" descr="DSCF6650.JPG"/>
          <p:cNvPicPr>
            <a:picLocks noChangeAspect="1"/>
          </p:cNvPicPr>
          <p:nvPr/>
        </p:nvPicPr>
        <p:blipFill>
          <a:blip r:embed="rId3"/>
          <a:stretch>
            <a:fillRect/>
          </a:stretch>
        </p:blipFill>
        <p:spPr>
          <a:xfrm>
            <a:off x="-1" y="1"/>
            <a:ext cx="9146975" cy="711794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répuscule">
      <a:dk1>
        <a:sysClr val="windowText" lastClr="000000"/>
      </a:dk1>
      <a:lt1>
        <a:sysClr val="window" lastClr="FFFFFF"/>
      </a:lt1>
      <a:dk2>
        <a:srgbClr val="54638C"/>
      </a:dk2>
      <a:lt2>
        <a:srgbClr val="8D9AB3"/>
      </a:lt2>
      <a:accent1>
        <a:srgbClr val="FFAF03"/>
      </a:accent1>
      <a:accent2>
        <a:srgbClr val="FDE689"/>
      </a:accent2>
      <a:accent3>
        <a:srgbClr val="9E82E7"/>
      </a:accent3>
      <a:accent4>
        <a:srgbClr val="9735BB"/>
      </a:accent4>
      <a:accent5>
        <a:srgbClr val="BF2B2B"/>
      </a:accent5>
      <a:accent6>
        <a:srgbClr val="ED7307"/>
      </a:accent6>
      <a:hlink>
        <a:srgbClr val="FFAF03"/>
      </a:hlink>
      <a:folHlink>
        <a:srgbClr val="FDE689"/>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634</TotalTime>
  <Words>1571</Words>
  <Application>Microsoft Macintosh PowerPoint</Application>
  <PresentationFormat>Présentation à l'écran (4:3)</PresentationFormat>
  <Paragraphs>85</Paragraphs>
  <Slides>35</Slides>
  <Notes>35</Notes>
  <HiddenSlides>0</HiddenSlides>
  <MMClips>0</MMClips>
  <ScaleCrop>false</ScaleCrop>
  <HeadingPairs>
    <vt:vector size="4" baseType="variant">
      <vt:variant>
        <vt:lpstr>Modèle de conception</vt:lpstr>
      </vt:variant>
      <vt:variant>
        <vt:i4>1</vt:i4>
      </vt:variant>
      <vt:variant>
        <vt:lpstr>Titres des diapositives</vt:lpstr>
      </vt:variant>
      <vt:variant>
        <vt:i4>35</vt:i4>
      </vt:variant>
    </vt:vector>
  </HeadingPairs>
  <TitlesOfParts>
    <vt:vector size="36"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Sweet Lambert cherries</vt:lpstr>
      <vt:lpstr>Clingstone or Freestone peaches?</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vector>
  </TitlesOfParts>
  <Company>Daughter of the KING of KINGS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Daryl Zoellner</dc:creator>
  <cp:lastModifiedBy>Daryl Zoellner</cp:lastModifiedBy>
  <cp:revision>101</cp:revision>
  <dcterms:created xsi:type="dcterms:W3CDTF">2016-02-02T14:10:16Z</dcterms:created>
  <dcterms:modified xsi:type="dcterms:W3CDTF">2016-02-02T17:14:55Z</dcterms:modified>
</cp:coreProperties>
</file>